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4" r:id="rId5"/>
    <p:sldId id="267" r:id="rId6"/>
    <p:sldId id="268" r:id="rId7"/>
    <p:sldId id="262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63" r:id="rId16"/>
    <p:sldId id="266" r:id="rId17"/>
    <p:sldId id="275" r:id="rId18"/>
    <p:sldId id="258" r:id="rId19"/>
    <p:sldId id="279" r:id="rId20"/>
    <p:sldId id="283" r:id="rId21"/>
    <p:sldId id="277" r:id="rId22"/>
    <p:sldId id="278" r:id="rId23"/>
    <p:sldId id="280" r:id="rId24"/>
    <p:sldId id="281" r:id="rId25"/>
    <p:sldId id="282" r:id="rId26"/>
    <p:sldId id="284" r:id="rId27"/>
    <p:sldId id="285" r:id="rId28"/>
    <p:sldId id="286" r:id="rId29"/>
    <p:sldId id="288" r:id="rId30"/>
    <p:sldId id="290" r:id="rId31"/>
    <p:sldId id="292" r:id="rId32"/>
    <p:sldId id="291" r:id="rId33"/>
    <p:sldId id="293" r:id="rId34"/>
    <p:sldId id="259" r:id="rId35"/>
    <p:sldId id="26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2DA"/>
    <a:srgbClr val="ECCCA2"/>
    <a:srgbClr val="B99F99"/>
    <a:srgbClr val="B56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7BCB-9F47-2AE2-79BA-281D5EAB5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33CE99-4127-7BBC-FC34-09E4CAB19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AFCD-AE84-1599-2CCF-D46543E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651E-14F8-92D5-E261-2B11CAE4C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5B4C2-B6D3-D42F-921E-5B788DFB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2D36-A7B3-238D-9C69-983DDF8D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2221B-4D9B-4EE3-661D-809E2C4A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2F86E-9326-17D7-710A-AE001746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7B346-19FC-FBD3-1142-BBE2F7CD7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BDAE0-BE9E-F394-E9A2-CA4333646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0283-B46B-03A8-C865-6C37DB196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0A2938-D6F7-2EDB-4471-865D0EE0B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C49E2-AC7B-6B86-7372-7DEC7C7AB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2D5A16-86AC-3607-6479-E05B85F07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37818-6B3E-F0C4-3C56-ABC616D2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7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E075-8C1A-1FD6-C31F-A46A1E8A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D655F-3411-DF27-C095-28C7EB93A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11FDC-2326-925B-F964-803D9F43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6B9E0-C89C-2176-1686-A16AC932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4BA73-1530-C5CA-6411-069FF13E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70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59F1E-FAB4-A9D6-93E1-10572F1FD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ED2D9-DAF2-842E-3DE8-F0B8EAC5E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315D-BA55-2554-216F-74DDCD0B1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0F9C3-9E67-9B69-4639-38010D44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F2E07-5830-582A-0BCF-C6EBA9BA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6479-AA44-F2E5-4FB5-347801B4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42F-8C8F-E19D-0CC9-9496627AF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86A2D-8981-A2D8-F4EF-218B260EB5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6CEA65-AC02-A8F9-87E8-F618C4A6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51CA7-EC05-A273-E64B-F5229663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01B0A-F425-F141-1A99-894D1FC7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D969-5FD4-BEE7-E603-36F824BB0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86F55-EF1E-08A0-AFCD-7AD7EE44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D2AE7-0012-B398-AE27-420BCBF8B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FE0A91-E345-3862-BC16-9F7C1327A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E2396-B2A4-4AC1-C0BD-BBEED34C6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86697A-2A41-9F60-D60D-7FEC8AF9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BB831-5C00-A7E0-CFC1-BD890A8B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334A80-7B21-3008-47F1-74E016C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36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C5989-9BB6-5247-CB05-41EE5C6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9B986-04B7-2CAA-CC10-F9F1F516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67707C-D078-276B-FD19-79C657FE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4D8FB-48CF-F43D-3F45-F63D1A1A3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704C6-A381-05B8-65A3-F32EBA0AD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3ECA-FAE9-B5FD-CDEF-6ECEE7D4E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DECF-1B0F-6730-7B3F-43B7CF1C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485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BEB75-1A7B-1856-F8A3-0B5BFE96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407A3-0629-B46A-5FDD-1E0FECF65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E8F8F-22DF-5B66-3D89-72437D1E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F76F8-9039-DCCE-2E58-F9A9BD305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40F52-D7FE-F685-4146-88DF15874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10E604-9640-0C43-FACF-D1673F3B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8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CB49-314E-93B1-3264-FC6E1CB9D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D48EE-6692-821F-A2FC-C53BCF5E7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7C6D0-CBCB-8409-A91A-C4F84387C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2C8492-EA31-5275-2614-D4625196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D69CD-E80F-E5C5-DA56-4D73F3A49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3EFE1-86DF-1099-56EB-E24EBE57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85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3C283-CA00-9129-0E73-096BD6561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394181-DEE8-8C82-82D6-8DF0451C07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D88FC-CF88-684A-E504-C50B13D0FD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EDAD9-A972-4D2A-BFF8-1A889EB8153B}" type="datetimeFigureOut">
              <a:rPr lang="en-US" smtClean="0"/>
              <a:t>12/27/2023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1990A-15AF-7C1E-650A-76F8CA754B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5DD81-8BD7-E57E-B32C-B285CA0FC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43E2E-4A64-4CB1-83ED-0230A51EA18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28930-294B-20EB-17AE-982EF816445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1447037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3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pauldubois98.github.io/GenerativeAI/futur_letters.html?data=tes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futur_letters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1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auldubois98.github.io/GenerativeAI/word_generator2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6BF6B-DABD-3278-6E4F-497E9314EC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Generative</a:t>
            </a:r>
            <a:br>
              <a:rPr lang="en-US" dirty="0"/>
            </a:br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BFEDD-4905-42CA-F1AB-2A7C57427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Paul Dubois</a:t>
            </a:r>
          </a:p>
          <a:p>
            <a:r>
              <a:rPr lang="en-US" b="1" dirty="0">
                <a:solidFill>
                  <a:srgbClr val="FFC000"/>
                </a:solidFill>
              </a:rPr>
              <a:t>Info</a:t>
            </a:r>
            <a:r>
              <a:rPr lang="en-US" b="1" dirty="0">
                <a:solidFill>
                  <a:srgbClr val="00B050"/>
                </a:solidFill>
              </a:rPr>
              <a:t>@</a:t>
            </a:r>
            <a:r>
              <a:rPr lang="en-US" b="1" dirty="0">
                <a:solidFill>
                  <a:srgbClr val="7030A0"/>
                </a:solidFill>
              </a:rPr>
              <a:t>Lèze</a:t>
            </a:r>
          </a:p>
        </p:txBody>
      </p:sp>
      <p:pic>
        <p:nvPicPr>
          <p:cNvPr id="11" name="Picture 10" descr="A robot playing a guitar&#10;&#10;Description automatically generated">
            <a:extLst>
              <a:ext uri="{FF2B5EF4-FFF2-40B4-BE49-F238E27FC236}">
                <a16:creationId xmlns:a16="http://schemas.microsoft.com/office/drawing/2014/main" id="{118EFE64-14CA-5942-9B8B-6EA885D49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2481105" cy="32559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F13A38-8596-8EA8-4D47-FA5BBB3E0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3995928"/>
            <a:ext cx="2353080" cy="2862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932493-D52B-D7D1-99DE-6767FA1D6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529"/>
          <a:stretch/>
        </p:blipFill>
        <p:spPr>
          <a:xfrm>
            <a:off x="8077452" y="3509709"/>
            <a:ext cx="4114548" cy="383514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AEE8632-72C3-F50E-D1B8-14F6E21EEB7F}"/>
              </a:ext>
            </a:extLst>
          </p:cNvPr>
          <p:cNvSpPr/>
          <p:nvPr/>
        </p:nvSpPr>
        <p:spPr>
          <a:xfrm>
            <a:off x="7200005" y="5349875"/>
            <a:ext cx="1170432" cy="18738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6CAC02-2C6B-55CA-2923-DFA46CFAB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18618" y="1"/>
            <a:ext cx="3173382" cy="32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9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D471D-EFBE-F5B1-1F98-32B14599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Heatmap</a:t>
            </a:r>
          </a:p>
        </p:txBody>
      </p:sp>
      <p:pic>
        <p:nvPicPr>
          <p:cNvPr id="5" name="Content Placeholder 4" descr="A green and blue squares&#10;&#10;Description automatically generated">
            <a:extLst>
              <a:ext uri="{FF2B5EF4-FFF2-40B4-BE49-F238E27FC236}">
                <a16:creationId xmlns:a16="http://schemas.microsoft.com/office/drawing/2014/main" id="{3F40E973-827D-0ADA-7AE7-FFCDB85E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965" y="1690688"/>
            <a:ext cx="6240069" cy="5167312"/>
          </a:xfrm>
        </p:spPr>
      </p:pic>
    </p:spTree>
    <p:extLst>
      <p:ext uri="{BB962C8B-B14F-4D97-AF65-F5344CB8AC3E}">
        <p14:creationId xmlns:p14="http://schemas.microsoft.com/office/powerpoint/2010/main" val="3023443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</a:t>
            </a:r>
          </a:p>
        </p:txBody>
      </p:sp>
      <p:pic>
        <p:nvPicPr>
          <p:cNvPr id="5" name="Content Placeholder 4" descr="A graph with numbers and letters&#10;&#10;Description automatically generated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32588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3642063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98784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13F2-FCBF-E83E-8551-12FD4E27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Letter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75E8-58F1-3DB4-F3C8-3BAA3611A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7248" y="1690689"/>
            <a:ext cx="6717504" cy="5167311"/>
          </a:xfrm>
        </p:spPr>
      </p:pic>
    </p:spTree>
    <p:extLst>
      <p:ext uri="{BB962C8B-B14F-4D97-AF65-F5344CB8AC3E}">
        <p14:creationId xmlns:p14="http://schemas.microsoft.com/office/powerpoint/2010/main" val="146205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DEC80-420E-5289-9DBD-A00B3F901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1"/>
            <a:ext cx="6857999" cy="685799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Method 3: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00B050"/>
                </a:solidFill>
              </a:rPr>
              <a:t>Dynamically</a:t>
            </a:r>
            <a:r>
              <a:rPr lang="en-US" b="1" dirty="0">
                <a:solidFill>
                  <a:srgbClr val="00B050"/>
                </a:solidFill>
              </a:rPr>
              <a:t> weighted keyboard</a:t>
            </a:r>
          </a:p>
        </p:txBody>
      </p:sp>
    </p:spTree>
    <p:extLst>
      <p:ext uri="{BB962C8B-B14F-4D97-AF65-F5344CB8AC3E}">
        <p14:creationId xmlns:p14="http://schemas.microsoft.com/office/powerpoint/2010/main" val="2306195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https://pauldubois98.github.io/GenerativeAI/word_generator3.html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63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Words Generator Machine 3 (bis)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322524" y="6311900"/>
            <a:ext cx="4880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https://pauldubois98.github.io/GenerativeAI/next_letters.html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9244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mpanzee pointing at the camera&#10;&#10;Description automatically generated">
            <a:extLst>
              <a:ext uri="{FF2B5EF4-FFF2-40B4-BE49-F238E27FC236}">
                <a16:creationId xmlns:a16="http://schemas.microsoft.com/office/drawing/2014/main" id="{0AB495A0-F61D-CA1A-90E1-3E40EFF5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0"/>
            <a:ext cx="6492240" cy="649224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834AB-E389-1238-76E6-384CA6636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1616"/>
            <a:ext cx="10515600" cy="786384"/>
          </a:xfrm>
          <a:noFill/>
          <a:effectLst/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</a:rPr>
              <a:t>Predict</a:t>
            </a:r>
            <a:r>
              <a:rPr lang="en-US" b="1" dirty="0">
                <a:solidFill>
                  <a:srgbClr val="C00000"/>
                </a:solidFill>
              </a:rPr>
              <a:t> letters</a:t>
            </a:r>
          </a:p>
        </p:txBody>
      </p:sp>
    </p:spTree>
    <p:extLst>
      <p:ext uri="{BB962C8B-B14F-4D97-AF65-F5344CB8AC3E}">
        <p14:creationId xmlns:p14="http://schemas.microsoft.com/office/powerpoint/2010/main" val="100301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22A12-8F0B-359B-3ED1-477D5602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the word…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97F65-BC0A-09E1-11B3-022690BDE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…h␣?</a:t>
            </a:r>
          </a:p>
          <a:p>
            <a:r>
              <a:rPr lang="en-US" dirty="0"/>
              <a:t>…e␣?</a:t>
            </a:r>
          </a:p>
          <a:p>
            <a:r>
              <a:rPr lang="en-US" dirty="0"/>
              <a:t>…m␣?</a:t>
            </a:r>
          </a:p>
          <a:p>
            <a:r>
              <a:rPr lang="en-US" dirty="0"/>
              <a:t>…a␣?</a:t>
            </a:r>
          </a:p>
          <a:p>
            <a:r>
              <a:rPr lang="en-US" dirty="0"/>
              <a:t>…t␣?</a:t>
            </a:r>
          </a:p>
          <a:p>
            <a:r>
              <a:rPr lang="en-US" dirty="0"/>
              <a:t>…</a:t>
            </a:r>
            <a:r>
              <a:rPr lang="en-US" dirty="0" err="1"/>
              <a:t>i</a:t>
            </a:r>
            <a:r>
              <a:rPr lang="en-US" dirty="0"/>
              <a:t>␣?</a:t>
            </a:r>
          </a:p>
          <a:p>
            <a:r>
              <a:rPr lang="en-US" dirty="0"/>
              <a:t>…c␣?</a:t>
            </a:r>
          </a:p>
          <a:p>
            <a:r>
              <a:rPr lang="en-US" dirty="0"/>
              <a:t>…s␣?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55217E-5940-A3DC-A4A8-4E3E92C8C5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^math␣?</a:t>
            </a:r>
          </a:p>
          <a:p>
            <a:r>
              <a:rPr lang="en-US" dirty="0"/>
              <a:t>^</a:t>
            </a:r>
            <a:r>
              <a:rPr lang="en-US" dirty="0" err="1"/>
              <a:t>mathe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</a:t>
            </a:r>
            <a:r>
              <a:rPr lang="en-US" dirty="0"/>
              <a:t>␣?</a:t>
            </a:r>
          </a:p>
          <a:p>
            <a:r>
              <a:rPr lang="en-US" dirty="0"/>
              <a:t>^</a:t>
            </a:r>
            <a:r>
              <a:rPr lang="en-US" dirty="0" err="1"/>
              <a:t>mathemati</a:t>
            </a:r>
            <a:r>
              <a:rPr lang="en-US" dirty="0"/>
              <a:t>␣?</a:t>
            </a:r>
          </a:p>
          <a:p>
            <a:r>
              <a:rPr lang="en-US" dirty="0"/>
              <a:t>^mathematic␣?</a:t>
            </a:r>
          </a:p>
          <a:p>
            <a:r>
              <a:rPr lang="en-US" dirty="0"/>
              <a:t>^mathematics␣?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E27229-A6DF-085A-9003-AEA6869C12D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…with context</a:t>
            </a:r>
          </a:p>
        </p:txBody>
      </p:sp>
    </p:spTree>
    <p:extLst>
      <p:ext uri="{BB962C8B-B14F-4D97-AF65-F5344CB8AC3E}">
        <p14:creationId xmlns:p14="http://schemas.microsoft.com/office/powerpoint/2010/main" val="321938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69A01-6818-66AD-43BA-64B981B58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DB74CC-064F-04EE-387D-AB58893F9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436" y="5922118"/>
            <a:ext cx="5163127" cy="872836"/>
          </a:xfr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Creating </a:t>
            </a:r>
            <a:r>
              <a:rPr lang="en-US" b="1" u="sng" dirty="0">
                <a:solidFill>
                  <a:srgbClr val="0070C0"/>
                </a:solidFill>
              </a:rPr>
              <a:t>new</a:t>
            </a:r>
            <a:r>
              <a:rPr lang="en-US" b="1" dirty="0">
                <a:solidFill>
                  <a:srgbClr val="0070C0"/>
                </a:solidFill>
              </a:rPr>
              <a:t> words</a:t>
            </a:r>
          </a:p>
        </p:txBody>
      </p:sp>
    </p:spTree>
    <p:extLst>
      <p:ext uri="{BB962C8B-B14F-4D97-AF65-F5344CB8AC3E}">
        <p14:creationId xmlns:p14="http://schemas.microsoft.com/office/powerpoint/2010/main" val="28714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1B59-2CF9-D907-7627-ED9E7E7F3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really helps!</a:t>
            </a:r>
          </a:p>
        </p:txBody>
      </p:sp>
      <p:pic>
        <p:nvPicPr>
          <p:cNvPr id="5" name="Content Placeholder 4" descr="A graph with blue bars and numbers&#10;&#10;Description automatically generated">
            <a:extLst>
              <a:ext uri="{FF2B5EF4-FFF2-40B4-BE49-F238E27FC236}">
                <a16:creationId xmlns:a16="http://schemas.microsoft.com/office/drawing/2014/main" id="{5A002039-EA37-CEF9-9D86-06BBEE7DF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55" y="1690688"/>
            <a:ext cx="6801289" cy="5167311"/>
          </a:xfrm>
        </p:spPr>
      </p:pic>
    </p:spTree>
    <p:extLst>
      <p:ext uri="{BB962C8B-B14F-4D97-AF65-F5344CB8AC3E}">
        <p14:creationId xmlns:p14="http://schemas.microsoft.com/office/powerpoint/2010/main" val="254327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233497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549C-838F-E418-DFC8-2FDE43E00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174BC-5C3A-05FC-F8DB-427F2442D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355" y="1690688"/>
            <a:ext cx="6801290" cy="5167312"/>
          </a:xfrm>
        </p:spPr>
      </p:pic>
    </p:spTree>
    <p:extLst>
      <p:ext uri="{BB962C8B-B14F-4D97-AF65-F5344CB8AC3E}">
        <p14:creationId xmlns:p14="http://schemas.microsoft.com/office/powerpoint/2010/main" val="410451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ild eating from a bowl&#10;&#10;Description automatically generated">
            <a:extLst>
              <a:ext uri="{FF2B5EF4-FFF2-40B4-BE49-F238E27FC236}">
                <a16:creationId xmlns:a16="http://schemas.microsoft.com/office/drawing/2014/main" id="{9CF9DCB5-EDD5-6FE6-2DB8-0C356E86D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64" y="0"/>
            <a:ext cx="6519672" cy="65196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85B902-B74C-A948-9F44-0C54D86DB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6752"/>
            <a:ext cx="10515600" cy="841248"/>
          </a:xfrm>
          <a:solidFill>
            <a:schemeClr val="bg1"/>
          </a:solidFill>
          <a:effectLst>
            <a:softEdge rad="127000"/>
          </a:effectLst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92D050"/>
                </a:solidFill>
              </a:rPr>
              <a:t>How do babies </a:t>
            </a:r>
            <a:r>
              <a:rPr lang="en-US" b="1" u="sng" dirty="0">
                <a:solidFill>
                  <a:srgbClr val="92D050"/>
                </a:solidFill>
              </a:rPr>
              <a:t>learn</a:t>
            </a:r>
            <a:r>
              <a:rPr lang="en-US" b="1" dirty="0">
                <a:solidFill>
                  <a:srgbClr val="92D050"/>
                </a:solidFill>
              </a:rPr>
              <a:t> to eat purée?</a:t>
            </a:r>
          </a:p>
        </p:txBody>
      </p:sp>
    </p:spTree>
    <p:extLst>
      <p:ext uri="{BB962C8B-B14F-4D97-AF65-F5344CB8AC3E}">
        <p14:creationId xmlns:p14="http://schemas.microsoft.com/office/powerpoint/2010/main" val="4122139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B032A93-E614-55BF-83D3-5665CF0B2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75966">
            <a:off x="9578387" y="3077346"/>
            <a:ext cx="145058" cy="22991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5F9FA0B-35FD-B9F2-BF60-FCBAC05D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095">
            <a:off x="9543189" y="3332453"/>
            <a:ext cx="120202" cy="190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6B7D89-1083-7074-99FC-7E7A33CE3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10609">
            <a:off x="9991934" y="3105429"/>
            <a:ext cx="130346" cy="20659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540069C-3C2E-A44F-E983-21C30FE6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6933" y="3335829"/>
            <a:ext cx="95568" cy="15147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287D259-577D-0B00-9FD2-2DE7A72A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3579" y="3532026"/>
            <a:ext cx="76222" cy="120812"/>
          </a:xfrm>
          <a:prstGeom prst="rect">
            <a:avLst/>
          </a:prstGeo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4569DCAA-50D1-A1DA-1D7D-1508075EF2E7}"/>
              </a:ext>
            </a:extLst>
          </p:cNvPr>
          <p:cNvSpPr/>
          <p:nvPr/>
        </p:nvSpPr>
        <p:spPr>
          <a:xfrm rot="18821343">
            <a:off x="7302049" y="3989986"/>
            <a:ext cx="1895410" cy="553656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2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7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5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50"/>
                            </p:stCondLst>
                            <p:childTnLst>
                              <p:par>
                                <p:cTn id="1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3" grpId="0" animBg="1"/>
      <p:bldP spid="56" grpId="0" animBg="1"/>
      <p:bldP spid="83" grpId="0" animBg="1"/>
      <p:bldP spid="8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D3E6E153-44F4-4D86-5125-7E8C22C4B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78" y="1322816"/>
            <a:ext cx="6609270" cy="5994339"/>
          </a:xfrm>
          <a:prstGeom prst="rect">
            <a:avLst/>
          </a:prstGeom>
          <a:noFill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91014A8-90AC-CA32-6987-7A4DC0545C6B}"/>
              </a:ext>
            </a:extLst>
          </p:cNvPr>
          <p:cNvSpPr/>
          <p:nvPr/>
        </p:nvSpPr>
        <p:spPr>
          <a:xfrm>
            <a:off x="480277" y="1318433"/>
            <a:ext cx="6609270" cy="599433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3915A-5186-7553-4365-0530C8E9C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13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brain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243A6B-5D18-004B-76AB-2BEA6E808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546" y="1160876"/>
            <a:ext cx="4877576" cy="48775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CC086E-427C-FE00-8C84-07D5D2C16431}"/>
              </a:ext>
            </a:extLst>
          </p:cNvPr>
          <p:cNvSpPr/>
          <p:nvPr/>
        </p:nvSpPr>
        <p:spPr>
          <a:xfrm>
            <a:off x="720560" y="390834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7C184C-5735-7B74-C8A2-F32538E3E7DC}"/>
              </a:ext>
            </a:extLst>
          </p:cNvPr>
          <p:cNvSpPr/>
          <p:nvPr/>
        </p:nvSpPr>
        <p:spPr>
          <a:xfrm>
            <a:off x="2574950" y="199164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A6602-AE27-1AEF-88CD-E9E1BF601781}"/>
              </a:ext>
            </a:extLst>
          </p:cNvPr>
          <p:cNvSpPr/>
          <p:nvPr/>
        </p:nvSpPr>
        <p:spPr>
          <a:xfrm>
            <a:off x="3419152" y="232617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399BF-62E6-4A81-499F-F1ABCA6CCAEC}"/>
              </a:ext>
            </a:extLst>
          </p:cNvPr>
          <p:cNvSpPr/>
          <p:nvPr/>
        </p:nvSpPr>
        <p:spPr>
          <a:xfrm>
            <a:off x="2666390" y="28432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1FAEA-7953-48D0-EFFB-F298A4D6BACB}"/>
              </a:ext>
            </a:extLst>
          </p:cNvPr>
          <p:cNvSpPr/>
          <p:nvPr/>
        </p:nvSpPr>
        <p:spPr>
          <a:xfrm>
            <a:off x="4050309" y="38423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46783E-FD8E-E1DE-166E-197C28228FDC}"/>
              </a:ext>
            </a:extLst>
          </p:cNvPr>
          <p:cNvSpPr/>
          <p:nvPr/>
        </p:nvSpPr>
        <p:spPr>
          <a:xfrm>
            <a:off x="3602032" y="172055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7863D2-529C-5D6F-0E16-8426E05D872F}"/>
              </a:ext>
            </a:extLst>
          </p:cNvPr>
          <p:cNvSpPr/>
          <p:nvPr/>
        </p:nvSpPr>
        <p:spPr>
          <a:xfrm>
            <a:off x="4392679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10F869-51E5-2698-9D44-26F1151F7C3A}"/>
              </a:ext>
            </a:extLst>
          </p:cNvPr>
          <p:cNvSpPr/>
          <p:nvPr/>
        </p:nvSpPr>
        <p:spPr>
          <a:xfrm>
            <a:off x="4752725" y="30611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EA2800-EAA4-3359-A5B1-6429B6BAAF83}"/>
              </a:ext>
            </a:extLst>
          </p:cNvPr>
          <p:cNvSpPr/>
          <p:nvPr/>
        </p:nvSpPr>
        <p:spPr>
          <a:xfrm>
            <a:off x="4560257" y="16737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8589011-658D-1567-BC3F-1C5CA2CA397D}"/>
              </a:ext>
            </a:extLst>
          </p:cNvPr>
          <p:cNvSpPr/>
          <p:nvPr/>
        </p:nvSpPr>
        <p:spPr>
          <a:xfrm>
            <a:off x="2996973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403BF9-7684-2A84-A527-0251639425B1}"/>
              </a:ext>
            </a:extLst>
          </p:cNvPr>
          <p:cNvSpPr/>
          <p:nvPr/>
        </p:nvSpPr>
        <p:spPr>
          <a:xfrm>
            <a:off x="3243910" y="433909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B6DCCC-818E-EDE3-1306-A7B97B6E3137}"/>
              </a:ext>
            </a:extLst>
          </p:cNvPr>
          <p:cNvSpPr/>
          <p:nvPr/>
        </p:nvSpPr>
        <p:spPr>
          <a:xfrm>
            <a:off x="3856540" y="479944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1AC8942-BD77-054A-26BA-C10A37BBF415}"/>
              </a:ext>
            </a:extLst>
          </p:cNvPr>
          <p:cNvSpPr/>
          <p:nvPr/>
        </p:nvSpPr>
        <p:spPr>
          <a:xfrm>
            <a:off x="4791902" y="38086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B85DB3-1960-9B52-6314-F1E649964DCC}"/>
              </a:ext>
            </a:extLst>
          </p:cNvPr>
          <p:cNvSpPr/>
          <p:nvPr/>
        </p:nvSpPr>
        <p:spPr>
          <a:xfrm>
            <a:off x="5347338" y="216196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C40202-BFA0-EEFE-2CF0-05CFF009BFF1}"/>
              </a:ext>
            </a:extLst>
          </p:cNvPr>
          <p:cNvSpPr/>
          <p:nvPr/>
        </p:nvSpPr>
        <p:spPr>
          <a:xfrm>
            <a:off x="5860330" y="271622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C483E8E-E81A-704B-0D39-787BE8A19D56}"/>
              </a:ext>
            </a:extLst>
          </p:cNvPr>
          <p:cNvSpPr/>
          <p:nvPr/>
        </p:nvSpPr>
        <p:spPr>
          <a:xfrm>
            <a:off x="5438778" y="329887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A3D2856-6017-11A4-02B9-E44EA54CD301}"/>
              </a:ext>
            </a:extLst>
          </p:cNvPr>
          <p:cNvSpPr/>
          <p:nvPr/>
        </p:nvSpPr>
        <p:spPr>
          <a:xfrm>
            <a:off x="6556542" y="305842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A6E7B2-BD5E-BA08-BB2A-EED21FFCE39C}"/>
              </a:ext>
            </a:extLst>
          </p:cNvPr>
          <p:cNvSpPr/>
          <p:nvPr/>
        </p:nvSpPr>
        <p:spPr>
          <a:xfrm>
            <a:off x="5621658" y="41349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E581476-01AF-0D0E-0CC6-75F3BDADAF0F}"/>
              </a:ext>
            </a:extLst>
          </p:cNvPr>
          <p:cNvSpPr/>
          <p:nvPr/>
        </p:nvSpPr>
        <p:spPr>
          <a:xfrm>
            <a:off x="4786481" y="477372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520C4FC-9FBB-BD9B-0A21-380C27B0C8A1}"/>
              </a:ext>
            </a:extLst>
          </p:cNvPr>
          <p:cNvSpPr/>
          <p:nvPr/>
        </p:nvSpPr>
        <p:spPr>
          <a:xfrm>
            <a:off x="3765100" y="31529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62FC972-4742-F6C8-F83E-EB8D7A9EAB8D}"/>
              </a:ext>
            </a:extLst>
          </p:cNvPr>
          <p:cNvSpPr/>
          <p:nvPr/>
        </p:nvSpPr>
        <p:spPr>
          <a:xfrm>
            <a:off x="2392070" y="443024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833A3C-1ACC-312C-EC30-4F366003BA39}"/>
              </a:ext>
            </a:extLst>
          </p:cNvPr>
          <p:cNvSpPr/>
          <p:nvPr/>
        </p:nvSpPr>
        <p:spPr>
          <a:xfrm>
            <a:off x="5677450" y="4982320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F1486B-D5F9-9F8B-15FF-FD26D4EEE9B7}"/>
              </a:ext>
            </a:extLst>
          </p:cNvPr>
          <p:cNvSpPr/>
          <p:nvPr/>
        </p:nvSpPr>
        <p:spPr>
          <a:xfrm>
            <a:off x="6465102" y="429251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B52577-C722-3664-339D-8F977286A1B9}"/>
              </a:ext>
            </a:extLst>
          </p:cNvPr>
          <p:cNvSpPr/>
          <p:nvPr/>
        </p:nvSpPr>
        <p:spPr>
          <a:xfrm>
            <a:off x="6091646" y="359966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07DE01-BFD5-6366-62FA-BE1962F628F8}"/>
              </a:ext>
            </a:extLst>
          </p:cNvPr>
          <p:cNvSpPr/>
          <p:nvPr/>
        </p:nvSpPr>
        <p:spPr>
          <a:xfrm>
            <a:off x="1849655" y="239797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C3A38C-BC0F-7B4A-054E-EEF1CCA46D0A}"/>
              </a:ext>
            </a:extLst>
          </p:cNvPr>
          <p:cNvSpPr/>
          <p:nvPr/>
        </p:nvSpPr>
        <p:spPr>
          <a:xfrm>
            <a:off x="2082050" y="3592432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A843E846-16E8-03A8-E551-4CC958EB7328}"/>
              </a:ext>
            </a:extLst>
          </p:cNvPr>
          <p:cNvSpPr/>
          <p:nvPr/>
        </p:nvSpPr>
        <p:spPr>
          <a:xfrm rot="11604491" flipV="1">
            <a:off x="6001683" y="1779166"/>
            <a:ext cx="2823116" cy="408134"/>
          </a:xfrm>
          <a:custGeom>
            <a:avLst/>
            <a:gdLst>
              <a:gd name="connsiteX0" fmla="*/ 1209675 w 1209675"/>
              <a:gd name="connsiteY0" fmla="*/ 173326 h 173326"/>
              <a:gd name="connsiteX1" fmla="*/ 581025 w 1209675"/>
              <a:gd name="connsiteY1" fmla="*/ 1876 h 173326"/>
              <a:gd name="connsiteX2" fmla="*/ 0 w 1209675"/>
              <a:gd name="connsiteY2" fmla="*/ 97126 h 17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9675" h="173326">
                <a:moveTo>
                  <a:pt x="1209675" y="173326"/>
                </a:moveTo>
                <a:cubicBezTo>
                  <a:pt x="996156" y="93951"/>
                  <a:pt x="782637" y="14576"/>
                  <a:pt x="581025" y="1876"/>
                </a:cubicBezTo>
                <a:cubicBezTo>
                  <a:pt x="379413" y="-10824"/>
                  <a:pt x="189706" y="43151"/>
                  <a:pt x="0" y="97126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76C02051-A2B4-5720-DB04-F65230FF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332" y="-7130"/>
            <a:ext cx="1680894" cy="1680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3" name="Oval 82">
            <a:extLst>
              <a:ext uri="{FF2B5EF4-FFF2-40B4-BE49-F238E27FC236}">
                <a16:creationId xmlns:a16="http://schemas.microsoft.com/office/drawing/2014/main" id="{2335C90F-A18B-01E1-3626-3B9A30486F5F}"/>
              </a:ext>
            </a:extLst>
          </p:cNvPr>
          <p:cNvSpPr/>
          <p:nvPr/>
        </p:nvSpPr>
        <p:spPr>
          <a:xfrm>
            <a:off x="937130" y="465047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B8F404A2-7826-924A-57B5-33A61C29B505}"/>
              </a:ext>
            </a:extLst>
          </p:cNvPr>
          <p:cNvSpPr/>
          <p:nvPr/>
        </p:nvSpPr>
        <p:spPr>
          <a:xfrm>
            <a:off x="871712" y="318298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FE8E0-7A2E-E458-5D2B-2DD4C6F44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7000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C6F33-51FE-5AC7-142A-9ACE1B29F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2584"/>
            <a:ext cx="10515600" cy="1024128"/>
          </a:xfrm>
          <a:solidFill>
            <a:schemeClr val="bg1"/>
          </a:solidFill>
          <a:effectLst>
            <a:softEdge rad="127000"/>
          </a:effectLst>
        </p:spPr>
        <p:txBody>
          <a:bodyPr/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A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brain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to predict the next letter</a:t>
            </a:r>
          </a:p>
        </p:txBody>
      </p:sp>
    </p:spTree>
    <p:extLst>
      <p:ext uri="{BB962C8B-B14F-4D97-AF65-F5344CB8AC3E}">
        <p14:creationId xmlns:p14="http://schemas.microsoft.com/office/powerpoint/2010/main" val="2822672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Content Placeholder 33">
            <a:extLst>
              <a:ext uri="{FF2B5EF4-FFF2-40B4-BE49-F238E27FC236}">
                <a16:creationId xmlns:a16="http://schemas.microsoft.com/office/drawing/2014/main" id="{A0003F56-9B47-7E2C-9DC3-757B92C13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526" y="1690688"/>
            <a:ext cx="5020948" cy="51673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A46AB8-545C-1694-48A3-5C6086EE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9EEEC-FEF1-F852-43FF-0999268E3929}"/>
              </a:ext>
            </a:extLst>
          </p:cNvPr>
          <p:cNvSpPr txBox="1"/>
          <p:nvPr/>
        </p:nvSpPr>
        <p:spPr>
          <a:xfrm>
            <a:off x="48748" y="2962275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  <a:r>
              <a:rPr lang="en-US" sz="5400" dirty="0" err="1"/>
              <a:t>physi</a:t>
            </a:r>
            <a:r>
              <a:rPr lang="en-US" sz="5400" dirty="0"/>
              <a:t>_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910BC20-7BBD-17D7-4A15-EED508FD88C2}"/>
              </a:ext>
            </a:extLst>
          </p:cNvPr>
          <p:cNvSpPr/>
          <p:nvPr/>
        </p:nvSpPr>
        <p:spPr>
          <a:xfrm>
            <a:off x="2563314" y="3126432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189779" y="180754"/>
                  <a:pt x="431238" y="174699"/>
                  <a:pt x="584035" y="191058"/>
                </a:cubicBezTo>
                <a:cubicBezTo>
                  <a:pt x="592372" y="126195"/>
                  <a:pt x="584376" y="52478"/>
                  <a:pt x="584035" y="0"/>
                </a:cubicBezTo>
                <a:cubicBezTo>
                  <a:pt x="670675" y="85266"/>
                  <a:pt x="789558" y="197698"/>
                  <a:pt x="966151" y="382117"/>
                </a:cubicBezTo>
                <a:cubicBezTo>
                  <a:pt x="778316" y="575217"/>
                  <a:pt x="738538" y="627343"/>
                  <a:pt x="584035" y="764233"/>
                </a:cubicBezTo>
                <a:cubicBezTo>
                  <a:pt x="589304" y="683271"/>
                  <a:pt x="588091" y="663725"/>
                  <a:pt x="584035" y="573175"/>
                </a:cubicBezTo>
                <a:cubicBezTo>
                  <a:pt x="395127" y="549468"/>
                  <a:pt x="189443" y="544099"/>
                  <a:pt x="0" y="573175"/>
                </a:cubicBezTo>
                <a:cubicBezTo>
                  <a:pt x="-17464" y="483309"/>
                  <a:pt x="-6378" y="357737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162416" y="215624"/>
                  <a:pt x="465912" y="170599"/>
                  <a:pt x="584035" y="191058"/>
                </a:cubicBezTo>
                <a:cubicBezTo>
                  <a:pt x="592081" y="99906"/>
                  <a:pt x="580656" y="55668"/>
                  <a:pt x="584035" y="0"/>
                </a:cubicBezTo>
                <a:cubicBezTo>
                  <a:pt x="722642" y="103190"/>
                  <a:pt x="798351" y="220197"/>
                  <a:pt x="966151" y="382117"/>
                </a:cubicBezTo>
                <a:cubicBezTo>
                  <a:pt x="876929" y="468669"/>
                  <a:pt x="755422" y="613746"/>
                  <a:pt x="584035" y="764233"/>
                </a:cubicBezTo>
                <a:cubicBezTo>
                  <a:pt x="589475" y="674128"/>
                  <a:pt x="583952" y="621567"/>
                  <a:pt x="584035" y="573175"/>
                </a:cubicBezTo>
                <a:cubicBezTo>
                  <a:pt x="391815" y="555632"/>
                  <a:pt x="265595" y="573124"/>
                  <a:pt x="0" y="573175"/>
                </a:cubicBezTo>
                <a:cubicBezTo>
                  <a:pt x="-7966" y="398342"/>
                  <a:pt x="-11634" y="362137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1E38CC-C519-74D9-42BE-1107A4286770}"/>
              </a:ext>
            </a:extLst>
          </p:cNvPr>
          <p:cNvSpPr txBox="1"/>
          <p:nvPr/>
        </p:nvSpPr>
        <p:spPr>
          <a:xfrm>
            <a:off x="10556597" y="2962275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7D1BB48-AB73-16D9-E668-A794FC94B7FE}"/>
              </a:ext>
            </a:extLst>
          </p:cNvPr>
          <p:cNvSpPr/>
          <p:nvPr/>
        </p:nvSpPr>
        <p:spPr>
          <a:xfrm>
            <a:off x="8988732" y="3120777"/>
            <a:ext cx="966151" cy="764233"/>
          </a:xfrm>
          <a:custGeom>
            <a:avLst/>
            <a:gdLst>
              <a:gd name="connsiteX0" fmla="*/ 0 w 966151"/>
              <a:gd name="connsiteY0" fmla="*/ 191058 h 764233"/>
              <a:gd name="connsiteX1" fmla="*/ 584035 w 966151"/>
              <a:gd name="connsiteY1" fmla="*/ 191058 h 764233"/>
              <a:gd name="connsiteX2" fmla="*/ 584035 w 966151"/>
              <a:gd name="connsiteY2" fmla="*/ 0 h 764233"/>
              <a:gd name="connsiteX3" fmla="*/ 966151 w 966151"/>
              <a:gd name="connsiteY3" fmla="*/ 382117 h 764233"/>
              <a:gd name="connsiteX4" fmla="*/ 584035 w 966151"/>
              <a:gd name="connsiteY4" fmla="*/ 764233 h 764233"/>
              <a:gd name="connsiteX5" fmla="*/ 584035 w 966151"/>
              <a:gd name="connsiteY5" fmla="*/ 573175 h 764233"/>
              <a:gd name="connsiteX6" fmla="*/ 0 w 966151"/>
              <a:gd name="connsiteY6" fmla="*/ 573175 h 764233"/>
              <a:gd name="connsiteX7" fmla="*/ 0 w 966151"/>
              <a:gd name="connsiteY7" fmla="*/ 191058 h 76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6151" h="764233" fill="none" extrusionOk="0">
                <a:moveTo>
                  <a:pt x="0" y="191058"/>
                </a:moveTo>
                <a:cubicBezTo>
                  <a:pt x="202696" y="226151"/>
                  <a:pt x="475977" y="168068"/>
                  <a:pt x="584035" y="191058"/>
                </a:cubicBezTo>
                <a:cubicBezTo>
                  <a:pt x="571590" y="118563"/>
                  <a:pt x="569894" y="89654"/>
                  <a:pt x="584035" y="0"/>
                </a:cubicBezTo>
                <a:cubicBezTo>
                  <a:pt x="623439" y="67492"/>
                  <a:pt x="861854" y="221870"/>
                  <a:pt x="966151" y="382117"/>
                </a:cubicBezTo>
                <a:cubicBezTo>
                  <a:pt x="864756" y="428498"/>
                  <a:pt x="789467" y="611320"/>
                  <a:pt x="584035" y="764233"/>
                </a:cubicBezTo>
                <a:cubicBezTo>
                  <a:pt x="579255" y="670711"/>
                  <a:pt x="570831" y="650161"/>
                  <a:pt x="584035" y="573175"/>
                </a:cubicBezTo>
                <a:cubicBezTo>
                  <a:pt x="507682" y="600705"/>
                  <a:pt x="100918" y="552679"/>
                  <a:pt x="0" y="573175"/>
                </a:cubicBezTo>
                <a:cubicBezTo>
                  <a:pt x="30512" y="475612"/>
                  <a:pt x="-21165" y="281743"/>
                  <a:pt x="0" y="191058"/>
                </a:cubicBezTo>
                <a:close/>
              </a:path>
              <a:path w="966151" h="764233" stroke="0" extrusionOk="0">
                <a:moveTo>
                  <a:pt x="0" y="191058"/>
                </a:moveTo>
                <a:cubicBezTo>
                  <a:pt x="63311" y="223252"/>
                  <a:pt x="455697" y="195382"/>
                  <a:pt x="584035" y="191058"/>
                </a:cubicBezTo>
                <a:cubicBezTo>
                  <a:pt x="599558" y="120585"/>
                  <a:pt x="599723" y="44664"/>
                  <a:pt x="584035" y="0"/>
                </a:cubicBezTo>
                <a:cubicBezTo>
                  <a:pt x="699569" y="112198"/>
                  <a:pt x="767463" y="225771"/>
                  <a:pt x="966151" y="382117"/>
                </a:cubicBezTo>
                <a:cubicBezTo>
                  <a:pt x="827238" y="469408"/>
                  <a:pt x="671341" y="723386"/>
                  <a:pt x="584035" y="764233"/>
                </a:cubicBezTo>
                <a:cubicBezTo>
                  <a:pt x="585910" y="670295"/>
                  <a:pt x="571558" y="594058"/>
                  <a:pt x="584035" y="573175"/>
                </a:cubicBezTo>
                <a:cubicBezTo>
                  <a:pt x="322484" y="577023"/>
                  <a:pt x="147440" y="524717"/>
                  <a:pt x="0" y="573175"/>
                </a:cubicBezTo>
                <a:cubicBezTo>
                  <a:pt x="-31059" y="391348"/>
                  <a:pt x="-28813" y="312355"/>
                  <a:pt x="0" y="191058"/>
                </a:cubicBezTo>
                <a:close/>
              </a:path>
            </a:pathLst>
          </a:custGeom>
          <a:solidFill>
            <a:srgbClr val="ECE2DA"/>
          </a:solidFill>
          <a:ln w="57150">
            <a:solidFill>
              <a:srgbClr val="B99F99"/>
            </a:solidFill>
            <a:extLst>
              <a:ext uri="{C807C97D-BFC1-408E-A445-0C87EB9F89A2}">
                <ask:lineSketchStyleProps xmlns:ask="http://schemas.microsoft.com/office/drawing/2018/sketchyshapes" sd="2246137041">
                  <a:prstGeom prst="rightArrow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/>
      <p:bldP spid="36" grpId="0" animBg="1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65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5" grpId="0" animBg="1"/>
      <p:bldP spid="36" grpId="0" animBg="1"/>
      <p:bldP spid="37" grpId="0" animBg="1"/>
      <p:bldP spid="37" grpId="1"/>
      <p:bldP spid="38" grpId="0" animBg="1"/>
      <p:bldP spid="39" grpId="0" animBg="1"/>
      <p:bldP spid="40" grpId="0" animBg="1"/>
      <p:bldP spid="67" grpId="0"/>
      <p:bldP spid="69" grpId="0" animBg="1"/>
      <p:bldP spid="69" grpId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A607C-7BDB-F15C-4DF4-18119FA6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Artificial Brain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510501-9C8F-C1C4-9DA1-0CDFA1CCCC4A}"/>
              </a:ext>
            </a:extLst>
          </p:cNvPr>
          <p:cNvSpPr/>
          <p:nvPr/>
        </p:nvSpPr>
        <p:spPr>
          <a:xfrm>
            <a:off x="4842756" y="256824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EA84A6-E146-093A-8B45-96CC5FE40B35}"/>
              </a:ext>
            </a:extLst>
          </p:cNvPr>
          <p:cNvSpPr/>
          <p:nvPr/>
        </p:nvSpPr>
        <p:spPr>
          <a:xfrm>
            <a:off x="5686958" y="290277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EF4427-DF73-DC09-7CF7-8F5652E78F69}"/>
              </a:ext>
            </a:extLst>
          </p:cNvPr>
          <p:cNvSpPr/>
          <p:nvPr/>
        </p:nvSpPr>
        <p:spPr>
          <a:xfrm>
            <a:off x="4934196" y="34198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87FAC4-2138-37FE-9329-6E15B2A30A09}"/>
              </a:ext>
            </a:extLst>
          </p:cNvPr>
          <p:cNvSpPr/>
          <p:nvPr/>
        </p:nvSpPr>
        <p:spPr>
          <a:xfrm>
            <a:off x="6318115" y="4418966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017685-0EDC-F473-DCEF-BDCBFC381F6E}"/>
              </a:ext>
            </a:extLst>
          </p:cNvPr>
          <p:cNvSpPr/>
          <p:nvPr/>
        </p:nvSpPr>
        <p:spPr>
          <a:xfrm>
            <a:off x="5869838" y="229715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94EB7A-A885-6C3D-C4C2-774F40428C82}"/>
              </a:ext>
            </a:extLst>
          </p:cNvPr>
          <p:cNvSpPr/>
          <p:nvPr/>
        </p:nvSpPr>
        <p:spPr>
          <a:xfrm>
            <a:off x="6660485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E9F09D-F932-7242-12F8-B22EF789FB8C}"/>
              </a:ext>
            </a:extLst>
          </p:cNvPr>
          <p:cNvSpPr/>
          <p:nvPr/>
        </p:nvSpPr>
        <p:spPr>
          <a:xfrm>
            <a:off x="7020531" y="36377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63F43A-8149-7CD8-0455-CB511FB925BE}"/>
              </a:ext>
            </a:extLst>
          </p:cNvPr>
          <p:cNvSpPr/>
          <p:nvPr/>
        </p:nvSpPr>
        <p:spPr>
          <a:xfrm>
            <a:off x="6828063" y="225036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8061D9-D404-1512-40C9-353EED72FD14}"/>
              </a:ext>
            </a:extLst>
          </p:cNvPr>
          <p:cNvSpPr/>
          <p:nvPr/>
        </p:nvSpPr>
        <p:spPr>
          <a:xfrm>
            <a:off x="5264779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E05CF35-594D-8EBA-37B7-F9F39AA13AD0}"/>
              </a:ext>
            </a:extLst>
          </p:cNvPr>
          <p:cNvSpPr/>
          <p:nvPr/>
        </p:nvSpPr>
        <p:spPr>
          <a:xfrm>
            <a:off x="5511716" y="4915695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481F2B-63E4-EB10-5E32-188C2835E867}"/>
              </a:ext>
            </a:extLst>
          </p:cNvPr>
          <p:cNvSpPr/>
          <p:nvPr/>
        </p:nvSpPr>
        <p:spPr>
          <a:xfrm>
            <a:off x="6124346" y="537603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924466-EA2A-32A8-0F41-A90D70FDA6DF}"/>
              </a:ext>
            </a:extLst>
          </p:cNvPr>
          <p:cNvSpPr/>
          <p:nvPr/>
        </p:nvSpPr>
        <p:spPr>
          <a:xfrm>
            <a:off x="7059708" y="43852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AF6910-9F3C-FC66-17F4-F98C86180BFA}"/>
              </a:ext>
            </a:extLst>
          </p:cNvPr>
          <p:cNvSpPr/>
          <p:nvPr/>
        </p:nvSpPr>
        <p:spPr>
          <a:xfrm>
            <a:off x="7615144" y="273856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450479-4750-652A-98E7-CC8058E10B13}"/>
              </a:ext>
            </a:extLst>
          </p:cNvPr>
          <p:cNvSpPr/>
          <p:nvPr/>
        </p:nvSpPr>
        <p:spPr>
          <a:xfrm>
            <a:off x="8128136" y="329282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B6027D-3C64-4D60-5FB5-7124D66AFFBC}"/>
              </a:ext>
            </a:extLst>
          </p:cNvPr>
          <p:cNvSpPr/>
          <p:nvPr/>
        </p:nvSpPr>
        <p:spPr>
          <a:xfrm>
            <a:off x="7706584" y="387547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27EF4A-3F54-8104-FA26-390E5B16AAD6}"/>
              </a:ext>
            </a:extLst>
          </p:cNvPr>
          <p:cNvSpPr/>
          <p:nvPr/>
        </p:nvSpPr>
        <p:spPr>
          <a:xfrm>
            <a:off x="8824348" y="3635027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B828352-5DDC-F41F-5AFA-492D4465C7D5}"/>
              </a:ext>
            </a:extLst>
          </p:cNvPr>
          <p:cNvSpPr/>
          <p:nvPr/>
        </p:nvSpPr>
        <p:spPr>
          <a:xfrm>
            <a:off x="7889464" y="471151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EBB4E1-52D0-6F20-DF4B-5D3D861C0A11}"/>
              </a:ext>
            </a:extLst>
          </p:cNvPr>
          <p:cNvSpPr/>
          <p:nvPr/>
        </p:nvSpPr>
        <p:spPr>
          <a:xfrm>
            <a:off x="7054287" y="535032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F78054-219B-C864-A431-A2B892C0E305}"/>
              </a:ext>
            </a:extLst>
          </p:cNvPr>
          <p:cNvSpPr/>
          <p:nvPr/>
        </p:nvSpPr>
        <p:spPr>
          <a:xfrm>
            <a:off x="6032906" y="37295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59FEE66-A674-6CD4-46C3-EC19183720C2}"/>
              </a:ext>
            </a:extLst>
          </p:cNvPr>
          <p:cNvSpPr/>
          <p:nvPr/>
        </p:nvSpPr>
        <p:spPr>
          <a:xfrm>
            <a:off x="4659876" y="5006848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62A0CB-BC65-7450-26AE-2366B1D91545}"/>
              </a:ext>
            </a:extLst>
          </p:cNvPr>
          <p:cNvSpPr/>
          <p:nvPr/>
        </p:nvSpPr>
        <p:spPr>
          <a:xfrm>
            <a:off x="7945256" y="5558919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8E0B894-CFCE-50C7-A018-6E64C3FBD5BC}"/>
              </a:ext>
            </a:extLst>
          </p:cNvPr>
          <p:cNvSpPr/>
          <p:nvPr/>
        </p:nvSpPr>
        <p:spPr>
          <a:xfrm>
            <a:off x="8732908" y="486911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C8E48A1-4309-A220-AEBC-C8D1F657F8DB}"/>
              </a:ext>
            </a:extLst>
          </p:cNvPr>
          <p:cNvSpPr/>
          <p:nvPr/>
        </p:nvSpPr>
        <p:spPr>
          <a:xfrm>
            <a:off x="8359452" y="4176264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0784A3B-E384-626C-4E89-84F9324AA1DE}"/>
              </a:ext>
            </a:extLst>
          </p:cNvPr>
          <p:cNvSpPr/>
          <p:nvPr/>
        </p:nvSpPr>
        <p:spPr>
          <a:xfrm>
            <a:off x="4117461" y="2974573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6B5D928-1B3B-98A3-4E18-E970A71D6684}"/>
              </a:ext>
            </a:extLst>
          </p:cNvPr>
          <p:cNvSpPr/>
          <p:nvPr/>
        </p:nvSpPr>
        <p:spPr>
          <a:xfrm>
            <a:off x="4349856" y="4169031"/>
            <a:ext cx="182880" cy="182880"/>
          </a:xfrm>
          <a:prstGeom prst="ellipse">
            <a:avLst/>
          </a:prstGeom>
          <a:solidFill>
            <a:schemeClr val="tx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3F8DCFE-1BB5-5B0C-2FD5-EF6C28F63EA3}"/>
              </a:ext>
            </a:extLst>
          </p:cNvPr>
          <p:cNvSpPr/>
          <p:nvPr/>
        </p:nvSpPr>
        <p:spPr>
          <a:xfrm>
            <a:off x="10232870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3BE3BC5-27CA-79FF-215F-0C95802DBBC5}"/>
              </a:ext>
            </a:extLst>
          </p:cNvPr>
          <p:cNvSpPr/>
          <p:nvPr/>
        </p:nvSpPr>
        <p:spPr>
          <a:xfrm>
            <a:off x="10232870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DD1F398-B537-0CBD-85B6-15D384581DD5}"/>
              </a:ext>
            </a:extLst>
          </p:cNvPr>
          <p:cNvSpPr/>
          <p:nvPr/>
        </p:nvSpPr>
        <p:spPr>
          <a:xfrm>
            <a:off x="10232870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4ECA5AB-54FF-B207-B3D9-7A65894241F3}"/>
              </a:ext>
            </a:extLst>
          </p:cNvPr>
          <p:cNvSpPr/>
          <p:nvPr/>
        </p:nvSpPr>
        <p:spPr>
          <a:xfrm>
            <a:off x="10232870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85636-A585-4725-D6B7-EAAE42DD32FA}"/>
              </a:ext>
            </a:extLst>
          </p:cNvPr>
          <p:cNvSpPr/>
          <p:nvPr/>
        </p:nvSpPr>
        <p:spPr>
          <a:xfrm>
            <a:off x="10232870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3281EB-DD3B-AF1D-BCD7-DCF171EFD5BC}"/>
              </a:ext>
            </a:extLst>
          </p:cNvPr>
          <p:cNvSpPr/>
          <p:nvPr/>
        </p:nvSpPr>
        <p:spPr>
          <a:xfrm>
            <a:off x="10232870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56ACFAD-B779-A121-0591-E85BA0972BE6}"/>
              </a:ext>
            </a:extLst>
          </p:cNvPr>
          <p:cNvSpPr txBox="1"/>
          <p:nvPr/>
        </p:nvSpPr>
        <p:spPr>
          <a:xfrm>
            <a:off x="2448084" y="1070592"/>
            <a:ext cx="54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b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8869830-7680-A412-1565-2775DFB4A245}"/>
              </a:ext>
            </a:extLst>
          </p:cNvPr>
          <p:cNvSpPr/>
          <p:nvPr/>
        </p:nvSpPr>
        <p:spPr>
          <a:xfrm>
            <a:off x="2482366" y="3444374"/>
            <a:ext cx="409452" cy="409452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F3D436B-AA42-10D5-D35B-2311B7D963E4}"/>
              </a:ext>
            </a:extLst>
          </p:cNvPr>
          <p:cNvSpPr/>
          <p:nvPr/>
        </p:nvSpPr>
        <p:spPr>
          <a:xfrm>
            <a:off x="2482366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D247DB-199B-D279-C50F-CBBC70AF7CB7}"/>
              </a:ext>
            </a:extLst>
          </p:cNvPr>
          <p:cNvSpPr/>
          <p:nvPr/>
        </p:nvSpPr>
        <p:spPr>
          <a:xfrm>
            <a:off x="2482366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70C9BC3-C467-4700-6BA3-41CB15D62785}"/>
              </a:ext>
            </a:extLst>
          </p:cNvPr>
          <p:cNvSpPr/>
          <p:nvPr/>
        </p:nvSpPr>
        <p:spPr>
          <a:xfrm>
            <a:off x="2482366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58B4A3D-12A7-29EF-561A-0E78A4E80851}"/>
              </a:ext>
            </a:extLst>
          </p:cNvPr>
          <p:cNvSpPr/>
          <p:nvPr/>
        </p:nvSpPr>
        <p:spPr>
          <a:xfrm>
            <a:off x="2482366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A4BCC5A-C80D-EC5B-5993-B0D81B3B8673}"/>
              </a:ext>
            </a:extLst>
          </p:cNvPr>
          <p:cNvSpPr/>
          <p:nvPr/>
        </p:nvSpPr>
        <p:spPr>
          <a:xfrm>
            <a:off x="2482366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B5DC635-62BF-B65A-8C18-0160EA09D52D}"/>
              </a:ext>
            </a:extLst>
          </p:cNvPr>
          <p:cNvSpPr txBox="1"/>
          <p:nvPr/>
        </p:nvSpPr>
        <p:spPr>
          <a:xfrm>
            <a:off x="10139725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*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2B655D-83D3-56A4-0987-E79CCD4F37FE}"/>
              </a:ext>
            </a:extLst>
          </p:cNvPr>
          <p:cNvSpPr/>
          <p:nvPr/>
        </p:nvSpPr>
        <p:spPr>
          <a:xfrm>
            <a:off x="1791292" y="3449233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9672F8A-1E42-5D0D-A9AE-1FEEC9F7F26E}"/>
              </a:ext>
            </a:extLst>
          </p:cNvPr>
          <p:cNvSpPr/>
          <p:nvPr/>
        </p:nvSpPr>
        <p:spPr>
          <a:xfrm>
            <a:off x="1791292" y="4143196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F69D26E-3AD0-71FF-04C5-4E1DF000EDC1}"/>
              </a:ext>
            </a:extLst>
          </p:cNvPr>
          <p:cNvSpPr/>
          <p:nvPr/>
        </p:nvSpPr>
        <p:spPr>
          <a:xfrm>
            <a:off x="1791292" y="275527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016AB-C424-64C6-8D82-2CC487779A4D}"/>
              </a:ext>
            </a:extLst>
          </p:cNvPr>
          <p:cNvSpPr/>
          <p:nvPr/>
        </p:nvSpPr>
        <p:spPr>
          <a:xfrm>
            <a:off x="1791292" y="553112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FA3E41-DE48-A3BB-DA80-E240F196B2C7}"/>
              </a:ext>
            </a:extLst>
          </p:cNvPr>
          <p:cNvSpPr/>
          <p:nvPr/>
        </p:nvSpPr>
        <p:spPr>
          <a:xfrm>
            <a:off x="1791292" y="206130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C551D89-20C5-EE4A-77FD-1C8D4652B181}"/>
              </a:ext>
            </a:extLst>
          </p:cNvPr>
          <p:cNvSpPr/>
          <p:nvPr/>
        </p:nvSpPr>
        <p:spPr>
          <a:xfrm>
            <a:off x="1791292" y="4837159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C10E36C-2E2D-B994-E2AA-165C08E88ED6}"/>
              </a:ext>
            </a:extLst>
          </p:cNvPr>
          <p:cNvSpPr/>
          <p:nvPr/>
        </p:nvSpPr>
        <p:spPr>
          <a:xfrm>
            <a:off x="109744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D3FEE56-6E29-90FB-A6F4-859573417803}"/>
              </a:ext>
            </a:extLst>
          </p:cNvPr>
          <p:cNvSpPr/>
          <p:nvPr/>
        </p:nvSpPr>
        <p:spPr>
          <a:xfrm>
            <a:off x="109744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91CEBA1-6C42-F117-73D3-94AC3B991E9B}"/>
              </a:ext>
            </a:extLst>
          </p:cNvPr>
          <p:cNvSpPr/>
          <p:nvPr/>
        </p:nvSpPr>
        <p:spPr>
          <a:xfrm>
            <a:off x="109744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F5A2C2-24EE-F60C-385D-E6C76BA7BBC6}"/>
              </a:ext>
            </a:extLst>
          </p:cNvPr>
          <p:cNvSpPr/>
          <p:nvPr/>
        </p:nvSpPr>
        <p:spPr>
          <a:xfrm>
            <a:off x="109744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0479BE3-F5ED-C85B-FCE8-09BABD426235}"/>
              </a:ext>
            </a:extLst>
          </p:cNvPr>
          <p:cNvSpPr/>
          <p:nvPr/>
        </p:nvSpPr>
        <p:spPr>
          <a:xfrm>
            <a:off x="109744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B238DEB-6EA1-94F7-127E-6FA005E84918}"/>
              </a:ext>
            </a:extLst>
          </p:cNvPr>
          <p:cNvSpPr/>
          <p:nvPr/>
        </p:nvSpPr>
        <p:spPr>
          <a:xfrm>
            <a:off x="109744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FA8B698-7FD8-61C5-7D29-63858C332F29}"/>
              </a:ext>
            </a:extLst>
          </p:cNvPr>
          <p:cNvSpPr/>
          <p:nvPr/>
        </p:nvSpPr>
        <p:spPr>
          <a:xfrm>
            <a:off x="404985" y="3444374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30E409-23E2-93D7-C532-E0E74759F6F3}"/>
              </a:ext>
            </a:extLst>
          </p:cNvPr>
          <p:cNvSpPr/>
          <p:nvPr/>
        </p:nvSpPr>
        <p:spPr>
          <a:xfrm>
            <a:off x="404985" y="4138337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7187519-B17C-3C9F-B753-2ADA7F015D5C}"/>
              </a:ext>
            </a:extLst>
          </p:cNvPr>
          <p:cNvSpPr/>
          <p:nvPr/>
        </p:nvSpPr>
        <p:spPr>
          <a:xfrm>
            <a:off x="404985" y="2750411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2B15D61-86C9-36B7-116E-E98DC15C0A6B}"/>
              </a:ext>
            </a:extLst>
          </p:cNvPr>
          <p:cNvSpPr/>
          <p:nvPr/>
        </p:nvSpPr>
        <p:spPr>
          <a:xfrm>
            <a:off x="404985" y="5526262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15569F-0E13-92FA-3670-A910E1A2E663}"/>
              </a:ext>
            </a:extLst>
          </p:cNvPr>
          <p:cNvSpPr/>
          <p:nvPr/>
        </p:nvSpPr>
        <p:spPr>
          <a:xfrm>
            <a:off x="404985" y="2056448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C604AC1-325C-8E2D-9E01-237FFCEDFC52}"/>
              </a:ext>
            </a:extLst>
          </p:cNvPr>
          <p:cNvSpPr/>
          <p:nvPr/>
        </p:nvSpPr>
        <p:spPr>
          <a:xfrm>
            <a:off x="404985" y="4832300"/>
            <a:ext cx="409452" cy="409452"/>
          </a:xfrm>
          <a:prstGeom prst="ellipse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AD0356-91BB-5358-5E42-9B2B6691E6AE}"/>
              </a:ext>
            </a:extLst>
          </p:cNvPr>
          <p:cNvSpPr txBox="1"/>
          <p:nvPr/>
        </p:nvSpPr>
        <p:spPr>
          <a:xfrm>
            <a:off x="336421" y="1070592"/>
            <a:ext cx="5293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^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41CC74-9833-F645-5605-383A6E3ACB5D}"/>
              </a:ext>
            </a:extLst>
          </p:cNvPr>
          <p:cNvSpPr txBox="1"/>
          <p:nvPr/>
        </p:nvSpPr>
        <p:spPr>
          <a:xfrm>
            <a:off x="1059904" y="1070592"/>
            <a:ext cx="478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F4C635-90EB-DB06-4B13-5732E1C0FE9F}"/>
              </a:ext>
            </a:extLst>
          </p:cNvPr>
          <p:cNvSpPr txBox="1"/>
          <p:nvPr/>
        </p:nvSpPr>
        <p:spPr>
          <a:xfrm>
            <a:off x="1753994" y="1070592"/>
            <a:ext cx="516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8596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5" grpId="0"/>
      <p:bldP spid="3" grpId="0" animBg="1"/>
      <p:bldP spid="4" grpId="0" animBg="1"/>
      <p:bldP spid="30" grpId="0" animBg="1"/>
      <p:bldP spid="30" grpId="1"/>
      <p:bldP spid="31" grpId="0" animBg="1"/>
      <p:bldP spid="32" grpId="0" animBg="1"/>
      <p:bldP spid="33" grpId="0" animBg="1"/>
      <p:bldP spid="34" grpId="0" animBg="1"/>
      <p:bldP spid="41" grpId="0" animBg="1"/>
      <p:bldP spid="41" grpId="1"/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1" grpId="1"/>
      <p:bldP spid="52" grpId="0" animBg="1"/>
      <p:bldP spid="53" grpId="0"/>
      <p:bldP spid="54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890276A8-8558-A21C-7E7E-E686A3A39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104" y="1"/>
            <a:ext cx="758379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Method 1: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solidFill>
                  <a:srgbClr val="7030A0"/>
                </a:solidFill>
              </a:rPr>
              <a:t>Randomly</a:t>
            </a:r>
            <a:r>
              <a:rPr lang="en-US" b="1" dirty="0">
                <a:solidFill>
                  <a:srgbClr val="7030A0"/>
                </a:solidFill>
              </a:rPr>
              <a:t> type on a keyboard</a:t>
            </a:r>
          </a:p>
        </p:txBody>
      </p:sp>
    </p:spTree>
    <p:extLst>
      <p:ext uri="{BB962C8B-B14F-4D97-AF65-F5344CB8AC3E}">
        <p14:creationId xmlns:p14="http://schemas.microsoft.com/office/powerpoint/2010/main" val="3604461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7D23E-7D5B-8B41-DC67-B0EC0043E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 numCol="3">
            <a:normAutofit/>
          </a:bodyPr>
          <a:lstStyle/>
          <a:p>
            <a:r>
              <a:rPr lang="en-US" dirty="0"/>
              <a:t>a → b</a:t>
            </a:r>
          </a:p>
          <a:p>
            <a:r>
              <a:rPr lang="en-US" dirty="0"/>
              <a:t>b → c</a:t>
            </a:r>
          </a:p>
          <a:p>
            <a:r>
              <a:rPr lang="en-US" dirty="0"/>
              <a:t>c → d</a:t>
            </a:r>
          </a:p>
          <a:p>
            <a:r>
              <a:rPr lang="en-US" dirty="0"/>
              <a:t>d → e</a:t>
            </a:r>
          </a:p>
          <a:p>
            <a:r>
              <a:rPr lang="en-US" dirty="0"/>
              <a:t>e → f</a:t>
            </a:r>
          </a:p>
          <a:p>
            <a:r>
              <a:rPr lang="en-US" dirty="0"/>
              <a:t>f → g</a:t>
            </a:r>
          </a:p>
          <a:p>
            <a:r>
              <a:rPr lang="en-US" dirty="0"/>
              <a:t>g → h</a:t>
            </a:r>
          </a:p>
          <a:p>
            <a:r>
              <a:rPr lang="en-US" dirty="0"/>
              <a:t>h → </a:t>
            </a:r>
            <a:r>
              <a:rPr lang="en-US" dirty="0" err="1"/>
              <a:t>i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→ j</a:t>
            </a:r>
          </a:p>
          <a:p>
            <a:r>
              <a:rPr lang="en-US" dirty="0"/>
              <a:t>j → k</a:t>
            </a:r>
          </a:p>
          <a:p>
            <a:r>
              <a:rPr lang="en-US" dirty="0"/>
              <a:t>k → l</a:t>
            </a:r>
          </a:p>
          <a:p>
            <a:r>
              <a:rPr lang="en-US" dirty="0"/>
              <a:t>l → m</a:t>
            </a:r>
          </a:p>
          <a:p>
            <a:r>
              <a:rPr lang="en-US" dirty="0"/>
              <a:t>m → n</a:t>
            </a:r>
          </a:p>
          <a:p>
            <a:r>
              <a:rPr lang="en-US" dirty="0"/>
              <a:t>n → o</a:t>
            </a:r>
          </a:p>
          <a:p>
            <a:r>
              <a:rPr lang="en-US" dirty="0"/>
              <a:t>o → p</a:t>
            </a:r>
          </a:p>
          <a:p>
            <a:r>
              <a:rPr lang="en-US" dirty="0"/>
              <a:t>p → q</a:t>
            </a:r>
          </a:p>
          <a:p>
            <a:r>
              <a:rPr lang="en-US" dirty="0"/>
              <a:t>q → r</a:t>
            </a:r>
          </a:p>
          <a:p>
            <a:r>
              <a:rPr lang="en-US" dirty="0"/>
              <a:t>r → s</a:t>
            </a:r>
          </a:p>
          <a:p>
            <a:r>
              <a:rPr lang="en-US" dirty="0"/>
              <a:t>s → t</a:t>
            </a:r>
          </a:p>
          <a:p>
            <a:r>
              <a:rPr lang="en-US" dirty="0"/>
              <a:t>t → u</a:t>
            </a:r>
          </a:p>
          <a:p>
            <a:r>
              <a:rPr lang="en-US" dirty="0"/>
              <a:t>u → v</a:t>
            </a:r>
          </a:p>
          <a:p>
            <a:r>
              <a:rPr lang="en-US" dirty="0"/>
              <a:t>v → w</a:t>
            </a:r>
          </a:p>
          <a:p>
            <a:r>
              <a:rPr lang="en-US" dirty="0"/>
              <a:t>w → x</a:t>
            </a:r>
          </a:p>
          <a:p>
            <a:r>
              <a:rPr lang="en-US" dirty="0"/>
              <a:t>x → y</a:t>
            </a:r>
          </a:p>
          <a:p>
            <a:r>
              <a:rPr lang="en-US" dirty="0"/>
              <a:t>y → z</a:t>
            </a:r>
          </a:p>
          <a:p>
            <a:r>
              <a:rPr lang="en-US" dirty="0"/>
              <a:t>z → -</a:t>
            </a:r>
          </a:p>
          <a:p>
            <a:r>
              <a:rPr lang="en-US" dirty="0"/>
              <a:t>- → *</a:t>
            </a:r>
          </a:p>
        </p:txBody>
      </p:sp>
    </p:spTree>
    <p:extLst>
      <p:ext uri="{BB962C8B-B14F-4D97-AF65-F5344CB8AC3E}">
        <p14:creationId xmlns:p14="http://schemas.microsoft.com/office/powerpoint/2010/main" val="3939729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3F0C44-37EE-8FD3-2285-3E4B1E695BC1}"/>
              </a:ext>
            </a:extLst>
          </p:cNvPr>
          <p:cNvSpPr txBox="1"/>
          <p:nvPr/>
        </p:nvSpPr>
        <p:spPr>
          <a:xfrm>
            <a:off x="5967459" y="6311900"/>
            <a:ext cx="5591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https://pauldubois98.github.io/GenerativeAI/futur_letters.html?data=test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next letter of the alphabet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301207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Predicting the correct next letter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ADA152-F49E-64C2-1051-6175BE218071}"/>
              </a:ext>
            </a:extLst>
          </p:cNvPr>
          <p:cNvSpPr txBox="1"/>
          <p:nvPr/>
        </p:nvSpPr>
        <p:spPr>
          <a:xfrm>
            <a:off x="6359425" y="6311900"/>
            <a:ext cx="4807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https://pauldubois98.github.io/GenerativeAI/futur_letters.html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472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29F4A-038E-AD17-EBF3-BD313B1BA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59179-47D8-C16C-A029-2133CA82B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29∗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𝑙𝑒𝑡𝑡𝑒𝑟𝑠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𝑚𝑖𝑑𝑑𝑙𝑒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∗29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≈30∗10∗100+100∗30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≈3300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F3632AB-73C5-AF04-2118-C0F82CC80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592224-2FD0-B6E5-9317-178B94433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ChatGPT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ChatGPT-3.5: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≈175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≈175 000 000 000</m:t>
                      </m:r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3600" dirty="0"/>
                  <a:t>ChatGPT-4: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≈100 ∗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endParaRPr lang="en-US" sz="3600" b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≈100 000 000 000 000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EC361E7-2633-8430-1366-0CC76F164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6142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B344-384B-13C2-2785-D4757927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vs Discriminator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3467-A4B7-C139-A1A4-C77222E58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4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B640-8B46-05E4-D601-26BFB6C8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2C8E3-B990-B6FB-900C-ECECA2E9F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9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https://pauldubois98.github.io/GenerativeAI/word_generator1.html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0053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usage (in dictionary)</a:t>
            </a:r>
          </a:p>
        </p:txBody>
      </p:sp>
      <p:pic>
        <p:nvPicPr>
          <p:cNvPr id="9" name="Content Placeholder 8" descr="A graph of blue lines&#10;&#10;Description automatically generated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679757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8D07E-B69A-F809-3B3C-013078A1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lengths (in dictionary)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DBF8228-AA96-969B-2118-4466AE540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053" y="1690688"/>
            <a:ext cx="6719894" cy="5167312"/>
          </a:xfrm>
        </p:spPr>
      </p:pic>
    </p:spTree>
    <p:extLst>
      <p:ext uri="{BB962C8B-B14F-4D97-AF65-F5344CB8AC3E}">
        <p14:creationId xmlns:p14="http://schemas.microsoft.com/office/powerpoint/2010/main" val="181751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046DB29-D71A-2A8F-3C4C-EBD2B9C63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6999" y="0"/>
            <a:ext cx="6858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2B3DBA-9F5F-EDA4-64C2-8BCC1A73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5898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Method 2: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647A29-226C-AEE0-9229-E93E438293A3}"/>
              </a:ext>
            </a:extLst>
          </p:cNvPr>
          <p:cNvSpPr txBox="1">
            <a:spLocks/>
          </p:cNvSpPr>
          <p:nvPr/>
        </p:nvSpPr>
        <p:spPr>
          <a:xfrm>
            <a:off x="838199" y="5999016"/>
            <a:ext cx="10515600" cy="858983"/>
          </a:xfrm>
          <a:prstGeom prst="rect">
            <a:avLst/>
          </a:prstGeom>
          <a:solidFill>
            <a:schemeClr val="bg1">
              <a:alpha val="67000"/>
            </a:schemeClr>
          </a:solidFill>
          <a:effectLst>
            <a:softEdge rad="12700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FFC000"/>
                </a:solidFill>
              </a:rPr>
              <a:t>Type on a </a:t>
            </a:r>
            <a:r>
              <a:rPr lang="en-US" b="1" u="sng" dirty="0">
                <a:solidFill>
                  <a:srgbClr val="FFC000"/>
                </a:solidFill>
              </a:rPr>
              <a:t>weighted</a:t>
            </a:r>
            <a:r>
              <a:rPr lang="en-US" b="1" dirty="0">
                <a:solidFill>
                  <a:srgbClr val="FFC000"/>
                </a:solidFill>
              </a:rPr>
              <a:t> keyboard</a:t>
            </a:r>
          </a:p>
        </p:txBody>
      </p:sp>
    </p:spTree>
    <p:extLst>
      <p:ext uri="{BB962C8B-B14F-4D97-AF65-F5344CB8AC3E}">
        <p14:creationId xmlns:p14="http://schemas.microsoft.com/office/powerpoint/2010/main" val="106956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2D4991-F163-9479-3F33-E3EF080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“weighted” keyboard?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ECB8AF-F17C-F2FE-6B83-ADE506383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Non-weighted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DCD2B4-D7BC-475E-A52A-028ABBA142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3001345"/>
            <a:ext cx="5997575" cy="311502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F0FD2A-FD9A-2820-8189-B0DA2388D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Weighted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FECEC25-2D3B-2161-4EC1-BCAE3144735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74" y="3001344"/>
            <a:ext cx="6194426" cy="3217261"/>
          </a:xfrm>
        </p:spPr>
      </p:pic>
    </p:spTree>
    <p:extLst>
      <p:ext uri="{BB962C8B-B14F-4D97-AF65-F5344CB8AC3E}">
        <p14:creationId xmlns:p14="http://schemas.microsoft.com/office/powerpoint/2010/main" val="20638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3E99F6-CA13-E198-7CA1-9DE939CC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Generator Machine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67F35-015E-1B5E-56FF-8E9A608E99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56336021-AD6E-6AC3-8983-B112E7B44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FFEF835-3AA0-3FCA-D407-A5D593C2166A}"/>
              </a:ext>
            </a:extLst>
          </p:cNvPr>
          <p:cNvSpPr txBox="1"/>
          <p:nvPr/>
        </p:nvSpPr>
        <p:spPr>
          <a:xfrm>
            <a:off x="6136319" y="6298414"/>
            <a:ext cx="5253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https://pauldubois98.github.io/GenerativeAI/word_generator2.html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756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Widescreen</PresentationFormat>
  <Paragraphs>158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Office Theme</vt:lpstr>
      <vt:lpstr>Generative Artificial Intelligence</vt:lpstr>
      <vt:lpstr>Creating new words</vt:lpstr>
      <vt:lpstr>Method 1:</vt:lpstr>
      <vt:lpstr>Words Generator Machine 1</vt:lpstr>
      <vt:lpstr>Letters usage (in dictionary)</vt:lpstr>
      <vt:lpstr>Words lengths (in dictionary)</vt:lpstr>
      <vt:lpstr>Method 2:</vt:lpstr>
      <vt:lpstr>What is a “weighted” keyboard?</vt:lpstr>
      <vt:lpstr>Words Generator Machine 2</vt:lpstr>
      <vt:lpstr>Markov Heatmap</vt:lpstr>
      <vt:lpstr>Next Letter</vt:lpstr>
      <vt:lpstr>Next Letter (2)</vt:lpstr>
      <vt:lpstr>Next Letter (3)</vt:lpstr>
      <vt:lpstr>Next Letter (4)</vt:lpstr>
      <vt:lpstr>Method 3:</vt:lpstr>
      <vt:lpstr>Words Generator Machine 3</vt:lpstr>
      <vt:lpstr>Custom Words Generator Machine 3 (bis)</vt:lpstr>
      <vt:lpstr>Predict letters</vt:lpstr>
      <vt:lpstr>Complete the word…</vt:lpstr>
      <vt:lpstr>Context really helps!</vt:lpstr>
      <vt:lpstr>Dictionary search</vt:lpstr>
      <vt:lpstr>Dictionary search</vt:lpstr>
      <vt:lpstr>How do babies learn to eat purée?</vt:lpstr>
      <vt:lpstr>The brain</vt:lpstr>
      <vt:lpstr>The brain</vt:lpstr>
      <vt:lpstr>A brain to predict the next letter</vt:lpstr>
      <vt:lpstr>Artificial Brain</vt:lpstr>
      <vt:lpstr>Artificial Brain</vt:lpstr>
      <vt:lpstr>Artificial Brain</vt:lpstr>
      <vt:lpstr>Predicting the next letter of the alphabet</vt:lpstr>
      <vt:lpstr>Predicting the next letter of the alphabet</vt:lpstr>
      <vt:lpstr>Predicting the correct next letter</vt:lpstr>
      <vt:lpstr>Number of parameters</vt:lpstr>
      <vt:lpstr>Generator vs Discriminator</vt:lpstr>
      <vt:lpstr>Denoising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Artificial Intelligence</dc:title>
  <dc:creator>Paul Dubois</dc:creator>
  <cp:lastModifiedBy>Paul Dubois</cp:lastModifiedBy>
  <cp:revision>49</cp:revision>
  <dcterms:created xsi:type="dcterms:W3CDTF">2023-12-27T22:51:40Z</dcterms:created>
  <dcterms:modified xsi:type="dcterms:W3CDTF">2023-12-31T17:52:49Z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f116e0e-72df-4d64-8d95-ec79a49a5ebe_Enabled">
    <vt:lpwstr>true</vt:lpwstr>
  </property>
  <property fmtid="{D5CDD505-2E9C-101B-9397-08002B2CF9AE}" pid="3" name="MSIP_Label_df116e0e-72df-4d64-8d95-ec79a49a5ebe_SetDate">
    <vt:lpwstr>2023-12-27T23:22:09Z</vt:lpwstr>
  </property>
  <property fmtid="{D5CDD505-2E9C-101B-9397-08002B2CF9AE}" pid="4" name="MSIP_Label_df116e0e-72df-4d64-8d95-ec79a49a5ebe_Method">
    <vt:lpwstr>Standard</vt:lpwstr>
  </property>
  <property fmtid="{D5CDD505-2E9C-101B-9397-08002B2CF9AE}" pid="5" name="MSIP_Label_df116e0e-72df-4d64-8d95-ec79a49a5ebe_Name">
    <vt:lpwstr>Internal</vt:lpwstr>
  </property>
  <property fmtid="{D5CDD505-2E9C-101B-9397-08002B2CF9AE}" pid="6" name="MSIP_Label_df116e0e-72df-4d64-8d95-ec79a49a5ebe_SiteId">
    <vt:lpwstr>efa39904-64bd-4449-9e11-a0567cf564b6</vt:lpwstr>
  </property>
  <property fmtid="{D5CDD505-2E9C-101B-9397-08002B2CF9AE}" pid="7" name="MSIP_Label_df116e0e-72df-4d64-8d95-ec79a49a5ebe_ActionId">
    <vt:lpwstr>09ef9cea-01a3-4b06-9594-1762809c592d</vt:lpwstr>
  </property>
  <property fmtid="{D5CDD505-2E9C-101B-9397-08002B2CF9AE}" pid="8" name="MSIP_Label_df116e0e-72df-4d64-8d95-ec79a49a5e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